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1" r:id="rId5"/>
    <p:sldId id="262" r:id="rId6"/>
    <p:sldId id="263" r:id="rId7"/>
    <p:sldId id="264"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4"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AE2062-8642-46BE-99C4-0E0A8774E0B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1A87AE31-C7A6-472C-B79C-9FFF473A87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5E2B07D-85E0-4DCF-A90B-895BCEC740A3}"/>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08467E60-B774-492B-BCA9-5948649BD49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3235971-0C53-4B7E-9A04-DED44DD8BEEC}"/>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4020930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409EC1-FAB5-4497-9460-44F548D969A9}"/>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806D309C-0543-4B83-BC68-CDA92575AA57}"/>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3603913-BF4B-46B5-825D-9C8CD08772FC}"/>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08EF5E31-BC17-4E6B-A861-570CBACAAB7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76D3AFC-2ED5-43A8-8CD8-CC9F846B8F20}"/>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1693753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9C8DE03-809D-4678-95B2-67328138906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7E03882-0BD3-4D85-82F4-BCC6B2A3256E}"/>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110B5D7-C831-4734-861C-81034B9321F2}"/>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4C3C7FDA-FE45-423D-B972-786D437B5CE0}"/>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C4E923E-9AD7-4699-A92A-5D617FB22056}"/>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2477161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08A793-3C4C-4AB8-9683-B0F85B98287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32E26ED1-ED51-4A00-94A1-6A9729AAF49E}"/>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32439B9C-455B-4F9B-81D4-30DBD1D57755}"/>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4728E5BA-4EF1-4F24-A3FA-476BD65B7FC8}"/>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55B56B3-CF63-4A9A-B07B-1A295621B55D}"/>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2139519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B5EECB-28A5-45A9-83B7-2BFFE54ECBCB}"/>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D0E2FD1-B91B-4613-AE5C-24F2CE7004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D81E78A0-DB0C-4786-A1DE-620B73572BD8}"/>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D581AF56-A1C4-49D0-B0C9-C5207917768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B36779E7-36FC-4455-8256-FDBBE037DAEA}"/>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124642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E93FC7-A365-4E62-B0A9-5BD433425BA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25EEAD5-4722-4AA9-BFDE-C01195F29EFA}"/>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9408F9F3-BC45-4C6C-9015-B404AE7708D1}"/>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7B488C92-A7EA-49B7-9AC2-EDB94926EEAA}"/>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6" name="Marcador de pie de página 5">
            <a:extLst>
              <a:ext uri="{FF2B5EF4-FFF2-40B4-BE49-F238E27FC236}">
                <a16:creationId xmlns:a16="http://schemas.microsoft.com/office/drawing/2014/main" id="{8A8AB42D-DC3A-4255-B2A1-071F5DD6EA9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C3A974F0-919B-4DBF-94C7-65E96DB5AD6E}"/>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506307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2EBD5B-B503-42AD-B0B0-04B05B5B6C0D}"/>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D7E7D57-8974-4E74-A9B1-4E14ED5AB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D4C607FF-D07F-41C5-86A5-640AB81BCBC2}"/>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34C6F17-DD32-42C8-88FB-C8965FE988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E0778AE6-74D0-4674-976D-E82B33C9D77F}"/>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06C30C0F-3465-4171-A8C4-DA1DD354B8EF}"/>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8" name="Marcador de pie de página 7">
            <a:extLst>
              <a:ext uri="{FF2B5EF4-FFF2-40B4-BE49-F238E27FC236}">
                <a16:creationId xmlns:a16="http://schemas.microsoft.com/office/drawing/2014/main" id="{E9E39811-F3F0-42FA-B965-9E1664FEFDB3}"/>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C6145FAB-C98E-4D7E-B51C-BAFB6E57CE66}"/>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333072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68398E-10D3-405A-8EF8-CA36566498C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DEF69107-0968-4F68-8D93-E57F1E94C4F8}"/>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4" name="Marcador de pie de página 3">
            <a:extLst>
              <a:ext uri="{FF2B5EF4-FFF2-40B4-BE49-F238E27FC236}">
                <a16:creationId xmlns:a16="http://schemas.microsoft.com/office/drawing/2014/main" id="{D652C5C3-5B18-4A06-BA1D-2EEBCC7D0582}"/>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05C86380-AAF4-4EBC-B957-67B2B254D78E}"/>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2014294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2E72CE1-37D5-4AA6-977C-A686C8D84F1A}"/>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3" name="Marcador de pie de página 2">
            <a:extLst>
              <a:ext uri="{FF2B5EF4-FFF2-40B4-BE49-F238E27FC236}">
                <a16:creationId xmlns:a16="http://schemas.microsoft.com/office/drawing/2014/main" id="{9303F915-5D45-4C6C-9A58-32B9CA15ECF4}"/>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BD62CDC2-3FE5-4164-A2C8-C80ECFB912EC}"/>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1551046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1DC842-1D38-4834-A715-0342B3B2534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066DE9C-8E45-41D9-AB5A-D961E33541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CE0C09A3-DECA-4A61-B529-7577120640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DF435904-802C-4394-A7F0-5EE9D06E4AF3}"/>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6" name="Marcador de pie de página 5">
            <a:extLst>
              <a:ext uri="{FF2B5EF4-FFF2-40B4-BE49-F238E27FC236}">
                <a16:creationId xmlns:a16="http://schemas.microsoft.com/office/drawing/2014/main" id="{8F38903E-D9B1-44FA-BA71-1D84E5D306C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EB1CF946-3DE5-428B-BC2F-46C7C7180A87}"/>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3624733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E7FFD5-FF3E-4A84-BECD-E98AFF65E4C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868FF75F-4E94-426D-B317-903BECB3D7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3115E2B0-D68C-4FE5-BE3D-3826CF5545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6C3CC24A-3922-4DC8-A317-1B63A33ADDA7}"/>
              </a:ext>
            </a:extLst>
          </p:cNvPr>
          <p:cNvSpPr>
            <a:spLocks noGrp="1"/>
          </p:cNvSpPr>
          <p:nvPr>
            <p:ph type="dt" sz="half" idx="10"/>
          </p:nvPr>
        </p:nvSpPr>
        <p:spPr/>
        <p:txBody>
          <a:bodyPr/>
          <a:lstStyle/>
          <a:p>
            <a:fld id="{278DCB9B-98B8-4D43-ADA5-68E37177F4BA}" type="datetimeFigureOut">
              <a:rPr lang="es-MX" smtClean="0"/>
              <a:t>04/03/2019</a:t>
            </a:fld>
            <a:endParaRPr lang="es-MX"/>
          </a:p>
        </p:txBody>
      </p:sp>
      <p:sp>
        <p:nvSpPr>
          <p:cNvPr id="6" name="Marcador de pie de página 5">
            <a:extLst>
              <a:ext uri="{FF2B5EF4-FFF2-40B4-BE49-F238E27FC236}">
                <a16:creationId xmlns:a16="http://schemas.microsoft.com/office/drawing/2014/main" id="{24C6F853-05E5-44D0-8A88-FBBE8F5D7266}"/>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1C1F865-3F02-46B4-9052-067A1875C187}"/>
              </a:ext>
            </a:extLst>
          </p:cNvPr>
          <p:cNvSpPr>
            <a:spLocks noGrp="1"/>
          </p:cNvSpPr>
          <p:nvPr>
            <p:ph type="sldNum" sz="quarter" idx="12"/>
          </p:nvPr>
        </p:nvSpPr>
        <p:spPr/>
        <p:txBody>
          <a:bodyPr/>
          <a:lstStyle/>
          <a:p>
            <a:fld id="{D1A68972-B56B-4CF0-8BB5-64EA5E1CDEE6}" type="slidenum">
              <a:rPr lang="es-MX" smtClean="0"/>
              <a:t>‹Nº›</a:t>
            </a:fld>
            <a:endParaRPr lang="es-MX"/>
          </a:p>
        </p:txBody>
      </p:sp>
    </p:spTree>
    <p:extLst>
      <p:ext uri="{BB962C8B-B14F-4D97-AF65-F5344CB8AC3E}">
        <p14:creationId xmlns:p14="http://schemas.microsoft.com/office/powerpoint/2010/main" val="784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9FEB08A-F194-4AA6-B5DC-032974879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8D68BEC3-5DFB-4BAA-B221-050F2006DD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D9DC9E4-51C1-4A84-8BF4-3CACFA2439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8DCB9B-98B8-4D43-ADA5-68E37177F4BA}" type="datetimeFigureOut">
              <a:rPr lang="es-MX" smtClean="0"/>
              <a:t>04/03/2019</a:t>
            </a:fld>
            <a:endParaRPr lang="es-MX"/>
          </a:p>
        </p:txBody>
      </p:sp>
      <p:sp>
        <p:nvSpPr>
          <p:cNvPr id="5" name="Marcador de pie de página 4">
            <a:extLst>
              <a:ext uri="{FF2B5EF4-FFF2-40B4-BE49-F238E27FC236}">
                <a16:creationId xmlns:a16="http://schemas.microsoft.com/office/drawing/2014/main" id="{C2854E0E-7DAF-4F41-AFC0-8A7D1DEE12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F21B4553-A932-4D5B-80A9-EAEC7280AF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A68972-B56B-4CF0-8BB5-64EA5E1CDEE6}" type="slidenum">
              <a:rPr lang="es-MX" smtClean="0"/>
              <a:t>‹Nº›</a:t>
            </a:fld>
            <a:endParaRPr lang="es-MX"/>
          </a:p>
        </p:txBody>
      </p:sp>
    </p:spTree>
    <p:extLst>
      <p:ext uri="{BB962C8B-B14F-4D97-AF65-F5344CB8AC3E}">
        <p14:creationId xmlns:p14="http://schemas.microsoft.com/office/powerpoint/2010/main" val="4286323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D371CDEB-0A20-447E-82B2-5B0B3EC9F886}"/>
              </a:ext>
            </a:extLst>
          </p:cNvPr>
          <p:cNvSpPr>
            <a:spLocks noGrp="1"/>
          </p:cNvSpPr>
          <p:nvPr>
            <p:ph type="subTitle" idx="1"/>
          </p:nvPr>
        </p:nvSpPr>
        <p:spPr>
          <a:xfrm>
            <a:off x="299812" y="1730441"/>
            <a:ext cx="4162682" cy="4012660"/>
          </a:xfrm>
        </p:spPr>
        <p:txBody>
          <a:bodyPr>
            <a:noAutofit/>
          </a:bodyPr>
          <a:lstStyle/>
          <a:p>
            <a:pPr marL="342900" indent="-342900" algn="l">
              <a:buFont typeface="Wingdings" panose="05000000000000000000" pitchFamily="2" charset="2"/>
              <a:buChar char="§"/>
            </a:pPr>
            <a:r>
              <a:rPr lang="en-US" sz="1700" dirty="0">
                <a:latin typeface="Cambria" panose="02040503050406030204" pitchFamily="18" charset="0"/>
              </a:rPr>
              <a:t>A segmented image is necessary to use this software.</a:t>
            </a:r>
          </a:p>
          <a:p>
            <a:pPr marL="342900" indent="-342900" algn="l">
              <a:buFont typeface="Wingdings" panose="05000000000000000000" pitchFamily="2" charset="2"/>
              <a:buChar char="§"/>
            </a:pPr>
            <a:r>
              <a:rPr lang="en-US" sz="1700" dirty="0">
                <a:latin typeface="Cambria" panose="02040503050406030204" pitchFamily="18" charset="0"/>
              </a:rPr>
              <a:t>Click in the open menu to select single image to defining the address path and selecting the image.</a:t>
            </a:r>
          </a:p>
          <a:p>
            <a:pPr marL="342900" indent="-342900" algn="l">
              <a:buFont typeface="Wingdings" panose="05000000000000000000" pitchFamily="2" charset="2"/>
              <a:buChar char="§"/>
            </a:pPr>
            <a:r>
              <a:rPr lang="en-US" sz="1700" dirty="0">
                <a:latin typeface="Cambria" panose="02040503050406030204" pitchFamily="18" charset="0"/>
              </a:rPr>
              <a:t>Select multiples images to analyze a complete folder. If multiples images where selected, a navigator can be used to observe every image.</a:t>
            </a:r>
          </a:p>
          <a:p>
            <a:pPr marL="342900" indent="-342900" algn="l">
              <a:buFont typeface="Wingdings" panose="05000000000000000000" pitchFamily="2" charset="2"/>
              <a:buChar char="§"/>
            </a:pPr>
            <a:r>
              <a:rPr lang="en-US" sz="1700" dirty="0">
                <a:latin typeface="Cambria" panose="02040503050406030204" pitchFamily="18" charset="0"/>
              </a:rPr>
              <a:t>After selecting the image to analyze is shown on the screen.</a:t>
            </a:r>
          </a:p>
          <a:p>
            <a:pPr marL="342900" indent="-342900" algn="l">
              <a:buFont typeface="Wingdings" panose="05000000000000000000" pitchFamily="2" charset="2"/>
              <a:buChar char="§"/>
            </a:pPr>
            <a:r>
              <a:rPr lang="en-US" sz="1700" dirty="0">
                <a:latin typeface="Cambria" panose="02040503050406030204" pitchFamily="18" charset="0"/>
              </a:rPr>
              <a:t>The user can be used the digital zoom to enlarge or reduce the size of the image,  the user can use the pan tool to relocate the image in the window.</a:t>
            </a:r>
            <a:endParaRPr lang="es-MX" sz="1700" dirty="0">
              <a:latin typeface="Cambria" panose="02040503050406030204" pitchFamily="18" charset="0"/>
            </a:endParaRPr>
          </a:p>
        </p:txBody>
      </p:sp>
      <p:pic>
        <p:nvPicPr>
          <p:cNvPr id="7" name="Imagen 6">
            <a:extLst>
              <a:ext uri="{FF2B5EF4-FFF2-40B4-BE49-F238E27FC236}">
                <a16:creationId xmlns:a16="http://schemas.microsoft.com/office/drawing/2014/main" id="{467412E4-3821-41A8-9765-23EAAF060B2A}"/>
              </a:ext>
            </a:extLst>
          </p:cNvPr>
          <p:cNvPicPr>
            <a:picLocks noChangeAspect="1"/>
          </p:cNvPicPr>
          <p:nvPr/>
        </p:nvPicPr>
        <p:blipFill rotWithShape="1">
          <a:blip r:embed="rId2"/>
          <a:srcRect l="35842" t="6525" r="4955" b="22336"/>
          <a:stretch/>
        </p:blipFill>
        <p:spPr>
          <a:xfrm>
            <a:off x="4512815" y="818203"/>
            <a:ext cx="7101191" cy="4799822"/>
          </a:xfrm>
          <a:prstGeom prst="rect">
            <a:avLst/>
          </a:prstGeom>
        </p:spPr>
      </p:pic>
      <p:pic>
        <p:nvPicPr>
          <p:cNvPr id="6" name="Imagen 5">
            <a:extLst>
              <a:ext uri="{FF2B5EF4-FFF2-40B4-BE49-F238E27FC236}">
                <a16:creationId xmlns:a16="http://schemas.microsoft.com/office/drawing/2014/main" id="{A9243AD2-BABD-4023-877B-816B75440C80}"/>
              </a:ext>
            </a:extLst>
          </p:cNvPr>
          <p:cNvPicPr>
            <a:picLocks noChangeAspect="1"/>
          </p:cNvPicPr>
          <p:nvPr/>
        </p:nvPicPr>
        <p:blipFill rotWithShape="1">
          <a:blip r:embed="rId3"/>
          <a:srcRect l="25053" t="15177" r="15266" b="14327"/>
          <a:stretch/>
        </p:blipFill>
        <p:spPr>
          <a:xfrm>
            <a:off x="4853801" y="1874211"/>
            <a:ext cx="6986474" cy="4642081"/>
          </a:xfrm>
          <a:prstGeom prst="rect">
            <a:avLst/>
          </a:prstGeom>
        </p:spPr>
      </p:pic>
      <p:sp>
        <p:nvSpPr>
          <p:cNvPr id="8" name="Rectángulo 7">
            <a:extLst>
              <a:ext uri="{FF2B5EF4-FFF2-40B4-BE49-F238E27FC236}">
                <a16:creationId xmlns:a16="http://schemas.microsoft.com/office/drawing/2014/main" id="{A69BF0F2-7C33-4DC2-BC6E-42F31F8E53A9}"/>
              </a:ext>
            </a:extLst>
          </p:cNvPr>
          <p:cNvSpPr/>
          <p:nvPr/>
        </p:nvSpPr>
        <p:spPr>
          <a:xfrm>
            <a:off x="4462494" y="668669"/>
            <a:ext cx="1225117" cy="1135637"/>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9" name="Rectángulo 8">
            <a:extLst>
              <a:ext uri="{FF2B5EF4-FFF2-40B4-BE49-F238E27FC236}">
                <a16:creationId xmlns:a16="http://schemas.microsoft.com/office/drawing/2014/main" id="{50BF8FC3-CE51-4CE7-861D-553862E9DAA3}"/>
              </a:ext>
            </a:extLst>
          </p:cNvPr>
          <p:cNvSpPr/>
          <p:nvPr/>
        </p:nvSpPr>
        <p:spPr>
          <a:xfrm>
            <a:off x="7786393" y="6197072"/>
            <a:ext cx="1225117" cy="493447"/>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10" name="Rectángulo 9">
            <a:extLst>
              <a:ext uri="{FF2B5EF4-FFF2-40B4-BE49-F238E27FC236}">
                <a16:creationId xmlns:a16="http://schemas.microsoft.com/office/drawing/2014/main" id="{F8FE8CA7-408D-4538-BA61-8A1CF7C15F10}"/>
              </a:ext>
            </a:extLst>
          </p:cNvPr>
          <p:cNvSpPr/>
          <p:nvPr/>
        </p:nvSpPr>
        <p:spPr>
          <a:xfrm>
            <a:off x="4822889" y="2059619"/>
            <a:ext cx="938719" cy="369332"/>
          </a:xfrm>
          <a:prstGeom prst="rect">
            <a:avLst/>
          </a:prstGeom>
          <a:noFill/>
          <a:ln w="38100">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MX">
              <a:solidFill>
                <a:srgbClr val="00B0F0"/>
              </a:solidFill>
            </a:endParaRPr>
          </a:p>
        </p:txBody>
      </p:sp>
      <p:sp>
        <p:nvSpPr>
          <p:cNvPr id="11" name="CuadroTexto 10">
            <a:extLst>
              <a:ext uri="{FF2B5EF4-FFF2-40B4-BE49-F238E27FC236}">
                <a16:creationId xmlns:a16="http://schemas.microsoft.com/office/drawing/2014/main" id="{049E9D2F-BE53-45C5-98A4-24F082FEF5E0}"/>
              </a:ext>
            </a:extLst>
          </p:cNvPr>
          <p:cNvSpPr txBox="1"/>
          <p:nvPr/>
        </p:nvSpPr>
        <p:spPr>
          <a:xfrm>
            <a:off x="4853801" y="2550319"/>
            <a:ext cx="2045047" cy="369332"/>
          </a:xfrm>
          <a:prstGeom prst="rect">
            <a:avLst/>
          </a:prstGeom>
          <a:noFill/>
        </p:spPr>
        <p:txBody>
          <a:bodyPr wrap="none" rtlCol="0">
            <a:spAutoFit/>
          </a:bodyPr>
          <a:lstStyle/>
          <a:p>
            <a:r>
              <a:rPr lang="es-MX" dirty="0"/>
              <a:t>Zoom and pan tools</a:t>
            </a:r>
          </a:p>
        </p:txBody>
      </p:sp>
      <p:sp>
        <p:nvSpPr>
          <p:cNvPr id="12" name="CuadroTexto 11">
            <a:extLst>
              <a:ext uri="{FF2B5EF4-FFF2-40B4-BE49-F238E27FC236}">
                <a16:creationId xmlns:a16="http://schemas.microsoft.com/office/drawing/2014/main" id="{64844605-B728-4012-A1E2-9AE6EEAFC617}"/>
              </a:ext>
            </a:extLst>
          </p:cNvPr>
          <p:cNvSpPr txBox="1"/>
          <p:nvPr/>
        </p:nvSpPr>
        <p:spPr>
          <a:xfrm>
            <a:off x="5996424" y="6146960"/>
            <a:ext cx="1748556" cy="369332"/>
          </a:xfrm>
          <a:prstGeom prst="rect">
            <a:avLst/>
          </a:prstGeom>
          <a:noFill/>
        </p:spPr>
        <p:txBody>
          <a:bodyPr wrap="none" rtlCol="0">
            <a:spAutoFit/>
          </a:bodyPr>
          <a:lstStyle/>
          <a:p>
            <a:r>
              <a:rPr lang="es-MX" dirty="0"/>
              <a:t>Image </a:t>
            </a:r>
            <a:r>
              <a:rPr lang="en-US" dirty="0"/>
              <a:t>navegator</a:t>
            </a:r>
          </a:p>
        </p:txBody>
      </p:sp>
      <p:sp>
        <p:nvSpPr>
          <p:cNvPr id="13" name="CuadroTexto 12">
            <a:extLst>
              <a:ext uri="{FF2B5EF4-FFF2-40B4-BE49-F238E27FC236}">
                <a16:creationId xmlns:a16="http://schemas.microsoft.com/office/drawing/2014/main" id="{68E89B6B-626C-42D3-9CC2-CB6AD12B96FD}"/>
              </a:ext>
            </a:extLst>
          </p:cNvPr>
          <p:cNvSpPr txBox="1"/>
          <p:nvPr/>
        </p:nvSpPr>
        <p:spPr>
          <a:xfrm>
            <a:off x="583659" y="428017"/>
            <a:ext cx="6740419" cy="584775"/>
          </a:xfrm>
          <a:prstGeom prst="rect">
            <a:avLst/>
          </a:prstGeom>
          <a:noFill/>
        </p:spPr>
        <p:txBody>
          <a:bodyPr wrap="square" rtlCol="0">
            <a:spAutoFit/>
          </a:bodyPr>
          <a:lstStyle/>
          <a:p>
            <a:r>
              <a:rPr lang="es-MX" sz="3200" b="1" dirty="0"/>
              <a:t>OPEN MENU</a:t>
            </a:r>
          </a:p>
        </p:txBody>
      </p:sp>
    </p:spTree>
    <p:extLst>
      <p:ext uri="{BB962C8B-B14F-4D97-AF65-F5344CB8AC3E}">
        <p14:creationId xmlns:p14="http://schemas.microsoft.com/office/powerpoint/2010/main" val="853259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D371CDEB-0A20-447E-82B2-5B0B3EC9F886}"/>
              </a:ext>
            </a:extLst>
          </p:cNvPr>
          <p:cNvSpPr>
            <a:spLocks noGrp="1"/>
          </p:cNvSpPr>
          <p:nvPr>
            <p:ph type="subTitle" idx="1"/>
          </p:nvPr>
        </p:nvSpPr>
        <p:spPr>
          <a:xfrm>
            <a:off x="238943" y="1422670"/>
            <a:ext cx="4162682" cy="4012660"/>
          </a:xfrm>
        </p:spPr>
        <p:txBody>
          <a:bodyPr>
            <a:noAutofit/>
          </a:bodyPr>
          <a:lstStyle/>
          <a:p>
            <a:pPr marL="342900" indent="-342900" algn="l">
              <a:buFont typeface="Wingdings" panose="05000000000000000000" pitchFamily="2" charset="2"/>
              <a:buChar char="§"/>
            </a:pPr>
            <a:r>
              <a:rPr lang="en-US" sz="1700" dirty="0">
                <a:latin typeface="Cambria" panose="02040503050406030204" pitchFamily="18" charset="0"/>
              </a:rPr>
              <a:t>The software analyzes by default the particles in the white color. To analyze particles in black color, select Complement color in the Setup menu.</a:t>
            </a:r>
          </a:p>
          <a:p>
            <a:pPr marL="342900" indent="-342900" algn="l">
              <a:buFont typeface="Wingdings" panose="05000000000000000000" pitchFamily="2" charset="2"/>
              <a:buChar char="§"/>
            </a:pPr>
            <a:r>
              <a:rPr lang="en-US" sz="1700" dirty="0">
                <a:latin typeface="Cambria" panose="02040503050406030204" pitchFamily="18" charset="0"/>
              </a:rPr>
              <a:t> Particles that are on the edge and that are not completely observed in the image can be excluded from the analysis selecting Untouched edges in the Setup menu.</a:t>
            </a:r>
          </a:p>
          <a:p>
            <a:pPr marL="342900" indent="-342900" algn="l">
              <a:buFont typeface="Wingdings" panose="05000000000000000000" pitchFamily="2" charset="2"/>
              <a:buChar char="§"/>
            </a:pPr>
            <a:r>
              <a:rPr lang="en-US" sz="1700" dirty="0">
                <a:latin typeface="Cambria" panose="02040503050406030204" pitchFamily="18" charset="0"/>
              </a:rPr>
              <a:t>An ROI (Region Of Interest) can be employed by the user to analyze a specific region of the image, the user can draw different geometries such as the ellipse, polygon, rectangular and freehand shape. This option is available in the Setup menu. </a:t>
            </a:r>
            <a:endParaRPr lang="es-MX" sz="1700" dirty="0">
              <a:latin typeface="Cambria" panose="02040503050406030204" pitchFamily="18" charset="0"/>
            </a:endParaRPr>
          </a:p>
        </p:txBody>
      </p:sp>
      <p:pic>
        <p:nvPicPr>
          <p:cNvPr id="2" name="Imagen 1">
            <a:extLst>
              <a:ext uri="{FF2B5EF4-FFF2-40B4-BE49-F238E27FC236}">
                <a16:creationId xmlns:a16="http://schemas.microsoft.com/office/drawing/2014/main" id="{5508A39C-E93B-4BA5-B594-84CFBE973FF4}"/>
              </a:ext>
            </a:extLst>
          </p:cNvPr>
          <p:cNvPicPr>
            <a:picLocks noChangeAspect="1"/>
          </p:cNvPicPr>
          <p:nvPr/>
        </p:nvPicPr>
        <p:blipFill rotWithShape="1">
          <a:blip r:embed="rId2"/>
          <a:srcRect l="35665" t="6525" r="4920" b="22694"/>
          <a:stretch/>
        </p:blipFill>
        <p:spPr>
          <a:xfrm>
            <a:off x="4709194" y="1220057"/>
            <a:ext cx="7243863" cy="4854102"/>
          </a:xfrm>
          <a:prstGeom prst="rect">
            <a:avLst/>
          </a:prstGeom>
        </p:spPr>
      </p:pic>
      <p:sp>
        <p:nvSpPr>
          <p:cNvPr id="4" name="CuadroTexto 3">
            <a:extLst>
              <a:ext uri="{FF2B5EF4-FFF2-40B4-BE49-F238E27FC236}">
                <a16:creationId xmlns:a16="http://schemas.microsoft.com/office/drawing/2014/main" id="{E2BB3E86-956F-4B6C-B104-EAC291829493}"/>
              </a:ext>
            </a:extLst>
          </p:cNvPr>
          <p:cNvSpPr txBox="1"/>
          <p:nvPr/>
        </p:nvSpPr>
        <p:spPr>
          <a:xfrm>
            <a:off x="710214" y="491453"/>
            <a:ext cx="6498454" cy="584775"/>
          </a:xfrm>
          <a:prstGeom prst="rect">
            <a:avLst/>
          </a:prstGeom>
          <a:noFill/>
        </p:spPr>
        <p:txBody>
          <a:bodyPr wrap="square" rtlCol="0">
            <a:spAutoFit/>
          </a:bodyPr>
          <a:lstStyle/>
          <a:p>
            <a:r>
              <a:rPr lang="es-MX" sz="3200" b="1" dirty="0"/>
              <a:t>SETUP MENU</a:t>
            </a:r>
          </a:p>
        </p:txBody>
      </p:sp>
    </p:spTree>
    <p:extLst>
      <p:ext uri="{BB962C8B-B14F-4D97-AF65-F5344CB8AC3E}">
        <p14:creationId xmlns:p14="http://schemas.microsoft.com/office/powerpoint/2010/main" val="4075891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D371CDEB-0A20-447E-82B2-5B0B3EC9F886}"/>
              </a:ext>
            </a:extLst>
          </p:cNvPr>
          <p:cNvSpPr>
            <a:spLocks noGrp="1"/>
          </p:cNvSpPr>
          <p:nvPr>
            <p:ph type="subTitle" idx="1"/>
          </p:nvPr>
        </p:nvSpPr>
        <p:spPr>
          <a:xfrm>
            <a:off x="277852" y="961451"/>
            <a:ext cx="4585978" cy="5082495"/>
          </a:xfrm>
        </p:spPr>
        <p:txBody>
          <a:bodyPr>
            <a:noAutofit/>
          </a:bodyPr>
          <a:lstStyle/>
          <a:p>
            <a:pPr algn="l"/>
            <a:r>
              <a:rPr lang="en-US" sz="1700" dirty="0">
                <a:latin typeface="Cambria" panose="02040503050406030204" pitchFamily="18" charset="0"/>
              </a:rPr>
              <a:t>To perform the Fourier analysis:</a:t>
            </a:r>
          </a:p>
          <a:p>
            <a:pPr marL="342900" indent="-342900" algn="l">
              <a:buFont typeface="+mj-lt"/>
              <a:buAutoNum type="alphaUcPeriod"/>
            </a:pPr>
            <a:r>
              <a:rPr lang="en-US" sz="1700" dirty="0">
                <a:latin typeface="Cambria" panose="02040503050406030204" pitchFamily="18" charset="0"/>
              </a:rPr>
              <a:t> Select linearized Ms3_7 Mr7_15 Mt16_50 Coefficients. This analysis gives the mean value of the set coefficients (3-7), (7-15), (16-70) of the power spectrum.</a:t>
            </a:r>
          </a:p>
          <a:p>
            <a:pPr marL="342900" indent="-342900" algn="l">
              <a:buFont typeface="+mj-lt"/>
              <a:buAutoNum type="alphaUcPeriod"/>
            </a:pPr>
            <a:r>
              <a:rPr lang="en-US" sz="1700" dirty="0">
                <a:latin typeface="Cambria" panose="02040503050406030204" pitchFamily="18" charset="0"/>
              </a:rPr>
              <a:t>Select linearized Ms2 Mr3_8 Mt30_34 Coefficients. This analysis gives the mean value of the set coefficients (2), (3-8), (30-34) of the power spectrum.</a:t>
            </a:r>
          </a:p>
          <a:p>
            <a:pPr marL="342900" indent="-342900" algn="l">
              <a:buFont typeface="+mj-lt"/>
              <a:buAutoNum type="alphaUcPeriod"/>
            </a:pPr>
            <a:r>
              <a:rPr lang="en-US" sz="1700" dirty="0">
                <a:latin typeface="Cambria" panose="02040503050406030204" pitchFamily="18" charset="0"/>
              </a:rPr>
              <a:t>Select linearized Set Coefficients to obtain the mean of a set defined by the user.  Define the coefficients in the box and push calculate to perform the analysis. </a:t>
            </a:r>
          </a:p>
          <a:p>
            <a:pPr marL="342900" indent="-342900" algn="l">
              <a:buFont typeface="+mj-lt"/>
              <a:buAutoNum type="alphaUcPeriod"/>
            </a:pPr>
            <a:r>
              <a:rPr lang="en-US" sz="1700" dirty="0">
                <a:latin typeface="Cambria" panose="02040503050406030204" pitchFamily="18" charset="0"/>
              </a:rPr>
              <a:t> Select Optimization, this function automatically calculates the inflection point that differentiates the general form and the roundness of the particle.</a:t>
            </a:r>
          </a:p>
          <a:p>
            <a:pPr algn="l"/>
            <a:r>
              <a:rPr lang="en-US" sz="1700" dirty="0">
                <a:latin typeface="Cambria" panose="02040503050406030204" pitchFamily="18" charset="0"/>
              </a:rPr>
              <a:t>After the analysis is executed, the particles with the average value of the coefficients are shown on the screen and the contour of the particle is drawn using the inverse Fourier transform.</a:t>
            </a:r>
          </a:p>
          <a:p>
            <a:pPr marL="342900" indent="-342900" algn="l">
              <a:buFont typeface="Wingdings" panose="05000000000000000000" pitchFamily="2" charset="2"/>
              <a:buChar char="§"/>
            </a:pPr>
            <a:endParaRPr lang="en-US" sz="1700" dirty="0">
              <a:latin typeface="Cambria" panose="02040503050406030204" pitchFamily="18" charset="0"/>
            </a:endParaRPr>
          </a:p>
        </p:txBody>
      </p:sp>
      <p:sp>
        <p:nvSpPr>
          <p:cNvPr id="4" name="CuadroTexto 3">
            <a:extLst>
              <a:ext uri="{FF2B5EF4-FFF2-40B4-BE49-F238E27FC236}">
                <a16:creationId xmlns:a16="http://schemas.microsoft.com/office/drawing/2014/main" id="{E2BB3E86-956F-4B6C-B104-EAC291829493}"/>
              </a:ext>
            </a:extLst>
          </p:cNvPr>
          <p:cNvSpPr txBox="1"/>
          <p:nvPr/>
        </p:nvSpPr>
        <p:spPr>
          <a:xfrm>
            <a:off x="729669" y="271956"/>
            <a:ext cx="6498454" cy="584775"/>
          </a:xfrm>
          <a:prstGeom prst="rect">
            <a:avLst/>
          </a:prstGeom>
          <a:noFill/>
        </p:spPr>
        <p:txBody>
          <a:bodyPr wrap="square" rtlCol="0">
            <a:spAutoFit/>
          </a:bodyPr>
          <a:lstStyle/>
          <a:p>
            <a:r>
              <a:rPr lang="es-MX" sz="3200" b="1"/>
              <a:t>FOURIER MENU</a:t>
            </a:r>
            <a:endParaRPr lang="es-MX" sz="3200" b="1" dirty="0"/>
          </a:p>
        </p:txBody>
      </p:sp>
      <p:pic>
        <p:nvPicPr>
          <p:cNvPr id="5" name="Imagen 4">
            <a:extLst>
              <a:ext uri="{FF2B5EF4-FFF2-40B4-BE49-F238E27FC236}">
                <a16:creationId xmlns:a16="http://schemas.microsoft.com/office/drawing/2014/main" id="{482EC014-15A8-43E6-8716-4961814D4442}"/>
              </a:ext>
            </a:extLst>
          </p:cNvPr>
          <p:cNvPicPr>
            <a:picLocks noChangeAspect="1"/>
          </p:cNvPicPr>
          <p:nvPr/>
        </p:nvPicPr>
        <p:blipFill rotWithShape="1">
          <a:blip r:embed="rId2"/>
          <a:srcRect l="35665" t="6665" r="4813" b="22979"/>
          <a:stretch/>
        </p:blipFill>
        <p:spPr>
          <a:xfrm>
            <a:off x="4863830" y="491680"/>
            <a:ext cx="5264252" cy="3500092"/>
          </a:xfrm>
          <a:prstGeom prst="rect">
            <a:avLst/>
          </a:prstGeom>
        </p:spPr>
      </p:pic>
      <p:pic>
        <p:nvPicPr>
          <p:cNvPr id="6" name="Imagen 5">
            <a:extLst>
              <a:ext uri="{FF2B5EF4-FFF2-40B4-BE49-F238E27FC236}">
                <a16:creationId xmlns:a16="http://schemas.microsoft.com/office/drawing/2014/main" id="{641E97C3-583D-4350-B04D-54E383CE8E34}"/>
              </a:ext>
            </a:extLst>
          </p:cNvPr>
          <p:cNvPicPr>
            <a:picLocks noChangeAspect="1"/>
          </p:cNvPicPr>
          <p:nvPr/>
        </p:nvPicPr>
        <p:blipFill rotWithShape="1">
          <a:blip r:embed="rId3"/>
          <a:srcRect l="35904" t="7091" r="4575" b="22554"/>
          <a:stretch/>
        </p:blipFill>
        <p:spPr>
          <a:xfrm>
            <a:off x="5655283" y="2111740"/>
            <a:ext cx="5264252" cy="3500092"/>
          </a:xfrm>
          <a:prstGeom prst="rect">
            <a:avLst/>
          </a:prstGeom>
        </p:spPr>
      </p:pic>
      <p:pic>
        <p:nvPicPr>
          <p:cNvPr id="7" name="Imagen 6">
            <a:extLst>
              <a:ext uri="{FF2B5EF4-FFF2-40B4-BE49-F238E27FC236}">
                <a16:creationId xmlns:a16="http://schemas.microsoft.com/office/drawing/2014/main" id="{3106373F-C6AD-482E-9CFE-6A5D2A4AC7F5}"/>
              </a:ext>
            </a:extLst>
          </p:cNvPr>
          <p:cNvPicPr>
            <a:picLocks noChangeAspect="1"/>
          </p:cNvPicPr>
          <p:nvPr/>
        </p:nvPicPr>
        <p:blipFill rotWithShape="1">
          <a:blip r:embed="rId4"/>
          <a:srcRect l="37340" t="2128" r="3138" b="27517"/>
          <a:stretch/>
        </p:blipFill>
        <p:spPr>
          <a:xfrm>
            <a:off x="6979497" y="3673845"/>
            <a:ext cx="4731491" cy="3145872"/>
          </a:xfrm>
          <a:prstGeom prst="rect">
            <a:avLst/>
          </a:prstGeom>
        </p:spPr>
      </p:pic>
    </p:spTree>
    <p:extLst>
      <p:ext uri="{BB962C8B-B14F-4D97-AF65-F5344CB8AC3E}">
        <p14:creationId xmlns:p14="http://schemas.microsoft.com/office/powerpoint/2010/main" val="3269704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D371CDEB-0A20-447E-82B2-5B0B3EC9F886}"/>
              </a:ext>
            </a:extLst>
          </p:cNvPr>
          <p:cNvSpPr>
            <a:spLocks noGrp="1"/>
          </p:cNvSpPr>
          <p:nvPr>
            <p:ph type="subTitle" idx="1"/>
          </p:nvPr>
        </p:nvSpPr>
        <p:spPr>
          <a:xfrm>
            <a:off x="114656" y="2274925"/>
            <a:ext cx="3507434" cy="4651489"/>
          </a:xfrm>
        </p:spPr>
        <p:txBody>
          <a:bodyPr>
            <a:noAutofit/>
          </a:bodyPr>
          <a:lstStyle/>
          <a:p>
            <a:pPr marL="342900" indent="-342900" algn="l">
              <a:buFont typeface="Wingdings" panose="05000000000000000000" pitchFamily="2" charset="2"/>
              <a:buChar char="§"/>
            </a:pPr>
            <a:r>
              <a:rPr lang="en-US" sz="1700" dirty="0">
                <a:latin typeface="Cambria" panose="02040503050406030204" pitchFamily="18" charset="0"/>
              </a:rPr>
              <a:t>The results can be exported to a spreadsheet. Also, the images and graphs can be exported by selecting the appropriate option in the Export menu.</a:t>
            </a:r>
          </a:p>
          <a:p>
            <a:pPr marL="342900" indent="-342900" algn="l">
              <a:buFont typeface="Wingdings" panose="05000000000000000000" pitchFamily="2" charset="2"/>
              <a:buChar char="§"/>
            </a:pPr>
            <a:r>
              <a:rPr lang="en-US" sz="1700" dirty="0">
                <a:latin typeface="Cambria" panose="02040503050406030204" pitchFamily="18" charset="0"/>
              </a:rPr>
              <a:t>Selecting Export All; data, images, and graphs can be saved. </a:t>
            </a:r>
            <a:endParaRPr lang="es-MX" sz="1700" dirty="0">
              <a:latin typeface="Cambria" panose="02040503050406030204" pitchFamily="18" charset="0"/>
            </a:endParaRPr>
          </a:p>
        </p:txBody>
      </p:sp>
      <p:sp>
        <p:nvSpPr>
          <p:cNvPr id="4" name="CuadroTexto 3">
            <a:extLst>
              <a:ext uri="{FF2B5EF4-FFF2-40B4-BE49-F238E27FC236}">
                <a16:creationId xmlns:a16="http://schemas.microsoft.com/office/drawing/2014/main" id="{E2BB3E86-956F-4B6C-B104-EAC291829493}"/>
              </a:ext>
            </a:extLst>
          </p:cNvPr>
          <p:cNvSpPr txBox="1"/>
          <p:nvPr/>
        </p:nvSpPr>
        <p:spPr>
          <a:xfrm>
            <a:off x="457294" y="505280"/>
            <a:ext cx="6498454" cy="584775"/>
          </a:xfrm>
          <a:prstGeom prst="rect">
            <a:avLst/>
          </a:prstGeom>
          <a:noFill/>
        </p:spPr>
        <p:txBody>
          <a:bodyPr wrap="square" rtlCol="0">
            <a:spAutoFit/>
          </a:bodyPr>
          <a:lstStyle/>
          <a:p>
            <a:r>
              <a:rPr lang="es-MX" sz="3200" b="1" dirty="0"/>
              <a:t>EXPORT MENU</a:t>
            </a:r>
          </a:p>
        </p:txBody>
      </p:sp>
      <p:pic>
        <p:nvPicPr>
          <p:cNvPr id="6" name="Imagen 5">
            <a:extLst>
              <a:ext uri="{FF2B5EF4-FFF2-40B4-BE49-F238E27FC236}">
                <a16:creationId xmlns:a16="http://schemas.microsoft.com/office/drawing/2014/main" id="{442A4536-09B6-49E7-AF33-8248C87AECEB}"/>
              </a:ext>
            </a:extLst>
          </p:cNvPr>
          <p:cNvPicPr>
            <a:picLocks noChangeAspect="1"/>
          </p:cNvPicPr>
          <p:nvPr/>
        </p:nvPicPr>
        <p:blipFill rotWithShape="1">
          <a:blip r:embed="rId2"/>
          <a:srcRect l="26808" t="17873" r="13590" b="12057"/>
          <a:stretch/>
        </p:blipFill>
        <p:spPr>
          <a:xfrm>
            <a:off x="3986079" y="797668"/>
            <a:ext cx="7957911" cy="5262663"/>
          </a:xfrm>
          <a:prstGeom prst="rect">
            <a:avLst/>
          </a:prstGeom>
        </p:spPr>
      </p:pic>
    </p:spTree>
    <p:extLst>
      <p:ext uri="{BB962C8B-B14F-4D97-AF65-F5344CB8AC3E}">
        <p14:creationId xmlns:p14="http://schemas.microsoft.com/office/powerpoint/2010/main" val="3198954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E2BB3E86-956F-4B6C-B104-EAC291829493}"/>
              </a:ext>
            </a:extLst>
          </p:cNvPr>
          <p:cNvSpPr txBox="1"/>
          <p:nvPr/>
        </p:nvSpPr>
        <p:spPr>
          <a:xfrm>
            <a:off x="457294" y="505280"/>
            <a:ext cx="6498454" cy="584775"/>
          </a:xfrm>
          <a:prstGeom prst="rect">
            <a:avLst/>
          </a:prstGeom>
          <a:noFill/>
        </p:spPr>
        <p:txBody>
          <a:bodyPr wrap="square" rtlCol="0">
            <a:spAutoFit/>
          </a:bodyPr>
          <a:lstStyle/>
          <a:p>
            <a:r>
              <a:rPr lang="es-MX" sz="3200" b="1" dirty="0"/>
              <a:t>STATISTICS MENU</a:t>
            </a:r>
          </a:p>
        </p:txBody>
      </p:sp>
      <p:pic>
        <p:nvPicPr>
          <p:cNvPr id="2" name="Imagen 1">
            <a:extLst>
              <a:ext uri="{FF2B5EF4-FFF2-40B4-BE49-F238E27FC236}">
                <a16:creationId xmlns:a16="http://schemas.microsoft.com/office/drawing/2014/main" id="{56DED0B1-E497-4992-9F33-3F97C788B77C}"/>
              </a:ext>
            </a:extLst>
          </p:cNvPr>
          <p:cNvPicPr>
            <a:picLocks noChangeAspect="1"/>
          </p:cNvPicPr>
          <p:nvPr/>
        </p:nvPicPr>
        <p:blipFill rotWithShape="1">
          <a:blip r:embed="rId2"/>
          <a:srcRect l="26942" t="17475" r="13786" b="12233"/>
          <a:stretch/>
        </p:blipFill>
        <p:spPr>
          <a:xfrm>
            <a:off x="4421080" y="1532144"/>
            <a:ext cx="7226423" cy="4820576"/>
          </a:xfrm>
          <a:prstGeom prst="rect">
            <a:avLst/>
          </a:prstGeom>
        </p:spPr>
      </p:pic>
      <p:sp>
        <p:nvSpPr>
          <p:cNvPr id="11" name="Subtítulo 2">
            <a:extLst>
              <a:ext uri="{FF2B5EF4-FFF2-40B4-BE49-F238E27FC236}">
                <a16:creationId xmlns:a16="http://schemas.microsoft.com/office/drawing/2014/main" id="{F9FED4B6-BC81-4A9B-A1D5-CA31726867AA}"/>
              </a:ext>
            </a:extLst>
          </p:cNvPr>
          <p:cNvSpPr>
            <a:spLocks noGrp="1"/>
          </p:cNvSpPr>
          <p:nvPr>
            <p:ph type="subTitle" idx="1"/>
          </p:nvPr>
        </p:nvSpPr>
        <p:spPr>
          <a:xfrm>
            <a:off x="185677" y="2088493"/>
            <a:ext cx="4057849" cy="4264227"/>
          </a:xfrm>
        </p:spPr>
        <p:txBody>
          <a:bodyPr>
            <a:noAutofit/>
          </a:bodyPr>
          <a:lstStyle/>
          <a:p>
            <a:pPr marL="342900" indent="-342900" algn="l">
              <a:buFont typeface="Wingdings" panose="05000000000000000000" pitchFamily="2" charset="2"/>
              <a:buChar char="§"/>
            </a:pPr>
            <a:r>
              <a:rPr lang="en-US" sz="1700" dirty="0">
                <a:latin typeface="Cambria" panose="02040503050406030204" pitchFamily="18" charset="0"/>
              </a:rPr>
              <a:t>Calculates the mean, median,  variance and the standard deviation  of the Fourier spectrum of the total of the particles that were analyzed. The results are exported in a data sheet.</a:t>
            </a:r>
            <a:endParaRPr lang="es-MX" sz="1700" dirty="0">
              <a:latin typeface="Cambria" panose="02040503050406030204" pitchFamily="18" charset="0"/>
            </a:endParaRPr>
          </a:p>
        </p:txBody>
      </p:sp>
    </p:spTree>
    <p:extLst>
      <p:ext uri="{BB962C8B-B14F-4D97-AF65-F5344CB8AC3E}">
        <p14:creationId xmlns:p14="http://schemas.microsoft.com/office/powerpoint/2010/main" val="1839549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D43C0A-81DB-4DBD-9205-530C88664AFA}"/>
              </a:ext>
            </a:extLst>
          </p:cNvPr>
          <p:cNvSpPr>
            <a:spLocks noGrp="1"/>
          </p:cNvSpPr>
          <p:nvPr>
            <p:ph type="title"/>
          </p:nvPr>
        </p:nvSpPr>
        <p:spPr>
          <a:xfrm>
            <a:off x="838200" y="365126"/>
            <a:ext cx="10515600" cy="1161834"/>
          </a:xfrm>
        </p:spPr>
        <p:txBody>
          <a:bodyPr/>
          <a:lstStyle/>
          <a:p>
            <a:r>
              <a:rPr lang="es-MX" b="1" dirty="0"/>
              <a:t>DEMO VIDEO (Single </a:t>
            </a:r>
            <a:r>
              <a:rPr lang="es-MX" b="1" dirty="0" err="1"/>
              <a:t>image</a:t>
            </a:r>
            <a:r>
              <a:rPr lang="es-MX" b="1" dirty="0"/>
              <a:t>)</a:t>
            </a:r>
          </a:p>
        </p:txBody>
      </p:sp>
      <p:pic>
        <p:nvPicPr>
          <p:cNvPr id="10" name="Grabación de pantalla 9">
            <a:hlinkClick r:id="" action="ppaction://media"/>
            <a:extLst>
              <a:ext uri="{FF2B5EF4-FFF2-40B4-BE49-F238E27FC236}">
                <a16:creationId xmlns:a16="http://schemas.microsoft.com/office/drawing/2014/main" id="{F7B6CA81-5CC1-474B-94DA-5A2219FBEED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35275" y="1825625"/>
            <a:ext cx="6521450" cy="4351338"/>
          </a:xfrm>
        </p:spPr>
      </p:pic>
    </p:spTree>
    <p:extLst>
      <p:ext uri="{BB962C8B-B14F-4D97-AF65-F5344CB8AC3E}">
        <p14:creationId xmlns:p14="http://schemas.microsoft.com/office/powerpoint/2010/main" val="295620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91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ED6DAA-3698-40B5-8ACB-C6DDBB60F7BD}"/>
              </a:ext>
            </a:extLst>
          </p:cNvPr>
          <p:cNvSpPr>
            <a:spLocks noGrp="1"/>
          </p:cNvSpPr>
          <p:nvPr>
            <p:ph type="title"/>
          </p:nvPr>
        </p:nvSpPr>
        <p:spPr/>
        <p:txBody>
          <a:bodyPr/>
          <a:lstStyle/>
          <a:p>
            <a:r>
              <a:rPr lang="es-MX" b="1" dirty="0"/>
              <a:t>DEMO MILTIPLES IMAGES</a:t>
            </a:r>
          </a:p>
        </p:txBody>
      </p:sp>
      <p:pic>
        <p:nvPicPr>
          <p:cNvPr id="4" name="Grabación de pantalla 3">
            <a:hlinkClick r:id="" action="ppaction://media"/>
            <a:extLst>
              <a:ext uri="{FF2B5EF4-FFF2-40B4-BE49-F238E27FC236}">
                <a16:creationId xmlns:a16="http://schemas.microsoft.com/office/drawing/2014/main" id="{9E54EBC2-4EA3-4FE2-8FB8-5A83D64832C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35275" y="1825625"/>
            <a:ext cx="6521450" cy="4351338"/>
          </a:xfrm>
        </p:spPr>
      </p:pic>
    </p:spTree>
    <p:extLst>
      <p:ext uri="{BB962C8B-B14F-4D97-AF65-F5344CB8AC3E}">
        <p14:creationId xmlns:p14="http://schemas.microsoft.com/office/powerpoint/2010/main" val="198075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5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TotalTime>
  <Words>462</Words>
  <Application>Microsoft Office PowerPoint</Application>
  <PresentationFormat>Panorámica</PresentationFormat>
  <Paragraphs>26</Paragraphs>
  <Slides>7</Slides>
  <Notes>0</Notes>
  <HiddenSlides>0</HiddenSlides>
  <MMClips>2</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7</vt:i4>
      </vt:variant>
    </vt:vector>
  </HeadingPairs>
  <TitlesOfParts>
    <vt:vector size="13" baseType="lpstr">
      <vt:lpstr>Arial</vt:lpstr>
      <vt:lpstr>Calibri</vt:lpstr>
      <vt:lpstr>Calibri Light</vt:lpstr>
      <vt:lpstr>Cambria</vt:lpstr>
      <vt:lpstr>Wingdings</vt:lpstr>
      <vt:lpstr>Tema de Office</vt:lpstr>
      <vt:lpstr>Presentación de PowerPoint</vt:lpstr>
      <vt:lpstr>Presentación de PowerPoint</vt:lpstr>
      <vt:lpstr>Presentación de PowerPoint</vt:lpstr>
      <vt:lpstr>Presentación de PowerPoint</vt:lpstr>
      <vt:lpstr>Presentación de PowerPoint</vt:lpstr>
      <vt:lpstr>DEMO VIDEO (Single image)</vt:lpstr>
      <vt:lpstr>DEMO MILTIPLES IMAGES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roque.sanchez</dc:creator>
  <cp:lastModifiedBy>roque.sanchez</cp:lastModifiedBy>
  <cp:revision>17</cp:revision>
  <dcterms:created xsi:type="dcterms:W3CDTF">2019-03-04T18:38:18Z</dcterms:created>
  <dcterms:modified xsi:type="dcterms:W3CDTF">2019-03-05T01:50:29Z</dcterms:modified>
</cp:coreProperties>
</file>

<file path=docProps/thumbnail.jpeg>
</file>